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779" r:id="rId2"/>
    <p:sldId id="1046" r:id="rId3"/>
    <p:sldId id="1047" r:id="rId4"/>
    <p:sldId id="1048" r:id="rId5"/>
    <p:sldId id="1049" r:id="rId6"/>
    <p:sldId id="1051" r:id="rId7"/>
    <p:sldId id="1052" r:id="rId8"/>
    <p:sldId id="1011" r:id="rId9"/>
    <p:sldId id="1085" r:id="rId10"/>
    <p:sldId id="1091" r:id="rId11"/>
    <p:sldId id="1093" r:id="rId12"/>
    <p:sldId id="1090" r:id="rId13"/>
    <p:sldId id="1081" r:id="rId14"/>
    <p:sldId id="1082" r:id="rId15"/>
    <p:sldId id="1097" r:id="rId16"/>
    <p:sldId id="1094" r:id="rId17"/>
    <p:sldId id="1095" r:id="rId18"/>
    <p:sldId id="1096" r:id="rId19"/>
    <p:sldId id="1013" r:id="rId20"/>
    <p:sldId id="1086" r:id="rId21"/>
    <p:sldId id="1014" r:id="rId22"/>
    <p:sldId id="1015" r:id="rId23"/>
    <p:sldId id="1016" r:id="rId24"/>
    <p:sldId id="1067" r:id="rId25"/>
    <p:sldId id="1066" r:id="rId26"/>
    <p:sldId id="1069" r:id="rId27"/>
    <p:sldId id="1017" r:id="rId28"/>
    <p:sldId id="1018" r:id="rId29"/>
    <p:sldId id="1019" r:id="rId30"/>
    <p:sldId id="1020" r:id="rId31"/>
    <p:sldId id="1021" r:id="rId32"/>
    <p:sldId id="1098" r:id="rId33"/>
    <p:sldId id="1099" r:id="rId34"/>
    <p:sldId id="1100" r:id="rId35"/>
    <p:sldId id="1101" r:id="rId36"/>
    <p:sldId id="1102" r:id="rId37"/>
    <p:sldId id="1103" r:id="rId38"/>
    <p:sldId id="1072" r:id="rId39"/>
    <p:sldId id="1073" r:id="rId40"/>
    <p:sldId id="1074" r:id="rId41"/>
    <p:sldId id="1076" r:id="rId42"/>
    <p:sldId id="1087" r:id="rId43"/>
    <p:sldId id="907" r:id="rId44"/>
    <p:sldId id="908" r:id="rId45"/>
    <p:sldId id="909" r:id="rId46"/>
    <p:sldId id="910" r:id="rId47"/>
    <p:sldId id="911" r:id="rId48"/>
    <p:sldId id="912" r:id="rId49"/>
    <p:sldId id="913" r:id="rId50"/>
    <p:sldId id="914" r:id="rId51"/>
    <p:sldId id="915" r:id="rId52"/>
    <p:sldId id="916" r:id="rId53"/>
    <p:sldId id="917" r:id="rId54"/>
    <p:sldId id="918" r:id="rId55"/>
    <p:sldId id="919" r:id="rId56"/>
    <p:sldId id="920" r:id="rId57"/>
    <p:sldId id="921" r:id="rId58"/>
    <p:sldId id="922" r:id="rId59"/>
    <p:sldId id="923" r:id="rId60"/>
    <p:sldId id="924" r:id="rId61"/>
    <p:sldId id="1035" r:id="rId62"/>
    <p:sldId id="925" r:id="rId63"/>
    <p:sldId id="926" r:id="rId64"/>
    <p:sldId id="927" r:id="rId65"/>
    <p:sldId id="928" r:id="rId66"/>
    <p:sldId id="929" r:id="rId67"/>
    <p:sldId id="930" r:id="rId68"/>
    <p:sldId id="931" r:id="rId69"/>
    <p:sldId id="933" r:id="rId70"/>
    <p:sldId id="598" r:id="rId71"/>
    <p:sldId id="527" r:id="rId72"/>
    <p:sldId id="528" r:id="rId73"/>
    <p:sldId id="839" r:id="rId74"/>
    <p:sldId id="503" r:id="rId75"/>
    <p:sldId id="1104" r:id="rId76"/>
    <p:sldId id="1036" r:id="rId77"/>
    <p:sldId id="900" r:id="rId78"/>
    <p:sldId id="504" r:id="rId79"/>
    <p:sldId id="905" r:id="rId80"/>
    <p:sldId id="852" r:id="rId81"/>
    <p:sldId id="853" r:id="rId82"/>
    <p:sldId id="851" r:id="rId83"/>
    <p:sldId id="1039" r:id="rId84"/>
    <p:sldId id="840" r:id="rId85"/>
    <p:sldId id="505" r:id="rId86"/>
    <p:sldId id="855" r:id="rId87"/>
    <p:sldId id="856" r:id="rId88"/>
    <p:sldId id="862" r:id="rId89"/>
    <p:sldId id="888" r:id="rId90"/>
    <p:sldId id="1105" r:id="rId91"/>
    <p:sldId id="1106" r:id="rId92"/>
    <p:sldId id="1002" r:id="rId93"/>
    <p:sldId id="1088" r:id="rId94"/>
    <p:sldId id="1089" r:id="rId95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00"/>
    <a:srgbClr val="003300"/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86165" autoAdjust="0"/>
  </p:normalViewPr>
  <p:slideViewPr>
    <p:cSldViewPr>
      <p:cViewPr varScale="1">
        <p:scale>
          <a:sx n="101" d="100"/>
          <a:sy n="101" d="100"/>
        </p:scale>
        <p:origin x="-1304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3400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 stipulate that the term joint action refers to an exercise of shared agency.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Integration of shared intention and ordinary individual intention</a:t>
            </a:r>
            <a:r>
              <a:rPr lang="en-US" baseline="0" dirty="0" smtClean="0"/>
              <a:t> in practical reasoning; mutually constraining ...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It’s important to see that we’ve been moving in a circle.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We’ve been exploring a parallel between individual and shared intention.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But ...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Despite the disagreement on details, I think one thing almost everyone agrees about is this: shared intention is to joint action at least approximately what ordinary individual intention is to ordinary, individual action.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Natalie</a:t>
            </a:r>
            <a:r>
              <a:rPr lang="en-US" baseline="0" dirty="0" smtClean="0"/>
              <a:t> and Guenther are right.</a:t>
            </a:r>
          </a:p>
          <a:p>
            <a:r>
              <a:rPr lang="en-US" dirty="0" smtClean="0"/>
              <a:t>But so what if,</a:t>
            </a:r>
            <a:r>
              <a:rPr lang="en-US" baseline="0" dirty="0" smtClean="0"/>
              <a:t> on Bratman’s account, shared intention requires conceptual and cognitive sophistication.</a:t>
            </a:r>
          </a:p>
          <a:p>
            <a:r>
              <a:rPr lang="en-US" baseline="0" dirty="0" smtClean="0"/>
              <a:t>Maybe this is just how it is with joint action?</a:t>
            </a:r>
          </a:p>
          <a:p>
            <a:r>
              <a:rPr lang="en-US" baseline="0" dirty="0" smtClean="0"/>
              <a:t>So I don’t think there’s an objection to the account here yet.</a:t>
            </a:r>
          </a:p>
          <a:p>
            <a:r>
              <a:rPr lang="en-US" baseline="0" dirty="0" smtClean="0"/>
              <a:t>There’s just a question.</a:t>
            </a:r>
          </a:p>
          <a:p>
            <a:r>
              <a:rPr lang="en-US" baseline="0" dirty="0" smtClean="0"/>
              <a:t>The question is whether there are forms of shared agency which are not demanding in the way that Bratman’s account suggests.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argument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argument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we shouldn’t assume that all shared agency</a:t>
            </a:r>
            <a:r>
              <a:rPr lang="en-US" baseline="0" dirty="0" smtClean="0"/>
              <a:t> involves shared intention.</a:t>
            </a:r>
          </a:p>
          <a:p>
            <a:r>
              <a:rPr lang="en-US" baseline="0" dirty="0" smtClean="0"/>
              <a:t>After all, the parallel with ordinary, individual agency suggests otherwise.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argument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argument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so MG</a:t>
            </a:r>
            <a:r>
              <a:rPr lang="en-US" baseline="0" dirty="0" smtClean="0"/>
              <a:t> says ...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</a:t>
            </a:r>
            <a:r>
              <a:rPr lang="en-US" smtClean="0"/>
              <a:t>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The notion of a distributive goal is already sufficient</a:t>
            </a:r>
            <a:r>
              <a:rPr lang="en-US" baseline="0" dirty="0" smtClean="0"/>
              <a:t> to deal with the contrast cases ...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but it’s much too broad!</a:t>
            </a:r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... collective</a:t>
            </a:r>
            <a:r>
              <a:rPr lang="en-US" baseline="0" dirty="0" smtClean="0"/>
              <a:t> goal doesn’t enable us to draw this distinction ...</a:t>
            </a:r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78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Also some paradigm</a:t>
            </a:r>
            <a:r>
              <a:rPr lang="en-US" baseline="0" dirty="0" smtClean="0"/>
              <a:t> examples (not sure I want to use these ... maybe stick to the contrast cases).</a:t>
            </a:r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Also some paradigm</a:t>
            </a:r>
            <a:r>
              <a:rPr lang="en-US" baseline="0" dirty="0" smtClean="0"/>
              <a:t> examples (not sure I want to use these ... maybe stick to the contrast cases).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Despite the disagreement on details, I think one thing almost everyone agrees about is this: shared intention is to joint action at least approximately what ordinary individual intention is to ordinary, individual action.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6.png"/><Relationship Id="rId6" Type="http://schemas.microsoft.com/office/2007/relationships/hdphoto" Target="../media/hdphoto5.wdp"/><Relationship Id="rId7" Type="http://schemas.openxmlformats.org/officeDocument/2006/relationships/image" Target="../media/image7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6.png"/><Relationship Id="rId10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6.wdp"/><Relationship Id="rId13" Type="http://schemas.openxmlformats.org/officeDocument/2006/relationships/image" Target="../media/image8.png"/><Relationship Id="rId14" Type="http://schemas.microsoft.com/office/2007/relationships/hdphoto" Target="../media/hdphoto7.wdp"/><Relationship Id="rId15" Type="http://schemas.openxmlformats.org/officeDocument/2006/relationships/image" Target="../media/image9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6.png"/><Relationship Id="rId10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 l="5975" r="4835"/>
          <a:stretch/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 rot="10800000">
            <a:off x="0" y="-27383"/>
            <a:ext cx="9144000" cy="1872207"/>
          </a:xfrm>
          <a:prstGeom prst="rect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i="0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788420" y="5822997"/>
            <a:ext cx="396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400" i="0" dirty="0" err="1" smtClean="0">
                <a:solidFill>
                  <a:schemeClr val="tx1"/>
                </a:solidFill>
                <a:effectLst>
                  <a:glow rad="304800">
                    <a:schemeClr val="bg1">
                      <a:alpha val="34000"/>
                    </a:schemeClr>
                  </a:glow>
                </a:effectLst>
              </a:rPr>
              <a:t>butterfillS@ceu.hu</a:t>
            </a:r>
            <a:endParaRPr lang="en-GB" sz="2400" i="0" dirty="0">
              <a:solidFill>
                <a:schemeClr val="tx1"/>
              </a:solidFill>
              <a:effectLst>
                <a:glow rad="304800">
                  <a:schemeClr val="bg1">
                    <a:alpha val="34000"/>
                  </a:schemeClr>
                </a:glow>
              </a:effectLst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788420" y="5822997"/>
            <a:ext cx="396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400" i="0" dirty="0" err="1" smtClean="0">
                <a:solidFill>
                  <a:schemeClr val="tx1"/>
                </a:solidFill>
                <a:effectLst>
                  <a:glow rad="101600">
                    <a:schemeClr val="bg1">
                      <a:alpha val="78000"/>
                    </a:schemeClr>
                  </a:glow>
                </a:effectLst>
              </a:rPr>
              <a:t>butterfillS@ceu.hu</a:t>
            </a:r>
            <a:endParaRPr lang="en-GB" sz="2400" i="0" dirty="0">
              <a:solidFill>
                <a:schemeClr val="tx1"/>
              </a:solidFill>
              <a:effectLst>
                <a:glow rad="101600">
                  <a:schemeClr val="bg1">
                    <a:alpha val="78000"/>
                  </a:schemeClr>
                </a:glow>
              </a:effectLst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51520" y="44628"/>
            <a:ext cx="84969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800" b="1" i="0" dirty="0">
                <a:ln w="12700">
                  <a:solidFill>
                    <a:schemeClr val="bg1"/>
                  </a:solidFill>
                </a:ln>
                <a:solidFill>
                  <a:schemeClr val="tx1">
                    <a:alpha val="0"/>
                  </a:schemeClr>
                </a:solidFill>
                <a:effectLst>
                  <a:glow rad="203200">
                    <a:schemeClr val="bg1">
                      <a:alpha val="50000"/>
                    </a:schemeClr>
                  </a:glow>
                </a:effectLst>
              </a:rPr>
              <a:t>Mindreading &amp; Joint </a:t>
            </a:r>
            <a:r>
              <a:rPr lang="en-GB" sz="4800" b="1" i="0" dirty="0" smtClean="0">
                <a:ln w="12700">
                  <a:solidFill>
                    <a:schemeClr val="bg1"/>
                  </a:solidFill>
                </a:ln>
                <a:solidFill>
                  <a:schemeClr val="tx1">
                    <a:alpha val="0"/>
                  </a:schemeClr>
                </a:solidFill>
                <a:effectLst>
                  <a:glow rad="203200">
                    <a:schemeClr val="bg1">
                      <a:alpha val="50000"/>
                    </a:schemeClr>
                  </a:glow>
                </a:effectLst>
              </a:rPr>
              <a:t>Action</a:t>
            </a:r>
            <a:endParaRPr lang="en-GB" sz="4800" b="1" i="0" dirty="0">
              <a:ln w="12700">
                <a:solidFill>
                  <a:schemeClr val="bg1"/>
                </a:solidFill>
              </a:ln>
              <a:solidFill>
                <a:schemeClr val="tx1">
                  <a:alpha val="0"/>
                </a:schemeClr>
              </a:solidFill>
              <a:effectLst>
                <a:glow rad="2032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763688" y="476676"/>
            <a:ext cx="7056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</a:pPr>
            <a:r>
              <a:rPr lang="en-GB" sz="4800" b="1" i="0" dirty="0" smtClean="0">
                <a:effectLst>
                  <a:glow rad="101600">
                    <a:srgbClr val="000000"/>
                  </a:glow>
                </a:effectLst>
              </a:rPr>
              <a:t>7. What Is </a:t>
            </a:r>
            <a:r>
              <a:rPr lang="en-GB" sz="4800" b="1" i="0" strike="sngStrike" dirty="0" smtClean="0">
                <a:effectLst>
                  <a:glow rad="101600">
                    <a:srgbClr val="000000"/>
                  </a:glow>
                </a:effectLst>
              </a:rPr>
              <a:t>Joint Action</a:t>
            </a:r>
            <a:endParaRPr lang="en-GB" sz="4800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763688" y="908720"/>
            <a:ext cx="7056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</a:pPr>
            <a:r>
              <a:rPr lang="en-GB" sz="4800" b="1" i="0" dirty="0" smtClean="0">
                <a:effectLst>
                  <a:glow rad="101600">
                    <a:srgbClr val="000000"/>
                  </a:glow>
                </a:effectLst>
              </a:rPr>
              <a:t>Shared Agency?</a:t>
            </a:r>
            <a:endParaRPr lang="en-GB" sz="4800" i="0" dirty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486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/>
            </a: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37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/>
            </a: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effectLst/>
                <a:latin typeface="Myriad Web" charset="0"/>
              </a:rPr>
              <a:t>shared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0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/>
            </a: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4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4" name="Rounded Rectangle 13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effectLst/>
                <a:latin typeface="Myriad Web" charset="0"/>
              </a:rPr>
              <a:t>shared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5" name="Curved Connector 14"/>
          <p:cNvCxnSpPr>
            <a:stCxn id="14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873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31045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221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02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6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0" name="Freeform 9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07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0" name="Freeform 9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68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5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36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37" name="Freeform 36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8" name="Freeform 37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971600" y="1052736"/>
            <a:ext cx="7776864" cy="3672408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96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Myriad We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4" y="1412776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Members of a flash mob simultaneously open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their newspapers noisily 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292082" y="1420330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Onlookers simultaneously open their </a:t>
            </a:r>
            <a:r>
              <a:rPr lang="en-GB" i="0" dirty="0">
                <a:solidFill>
                  <a:schemeClr val="tx1"/>
                </a:solidFill>
                <a:effectLst/>
                <a:cs typeface="Arial" charset="0"/>
              </a:rPr>
              <a:t>newspapers noisily 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2" y="3221679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Two friends walk to the metro station together.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292080" y="3229233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Two strangers walk the same route side-by-side.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28186" y="2420888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(cf. Searle 1990: </a:t>
            </a: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92)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56176" y="3862209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(Gilbert 1990)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48066" y="210126"/>
            <a:ext cx="345638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Merely Parallel </a:t>
            </a:r>
            <a:b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</a:b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Individual Agency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91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21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23" name="Freeform 22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effectLst>
                <a:glow rad="101600">
                  <a:srgbClr val="000000"/>
                </a:glow>
              </a:effectLst>
              <a:cs typeface="Arial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pic>
        <p:nvPicPr>
          <p:cNvPr id="21506" name="Picture 1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971600" y="1052736"/>
            <a:ext cx="7776864" cy="3672408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87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</p:txBody>
      </p:sp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2531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100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355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47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</a:t>
            </a:r>
            <a:r>
              <a:rPr lang="en-GB" i="0" dirty="0" smtClean="0">
                <a:cs typeface="Arial" charset="0"/>
              </a:rPr>
              <a:t>J</a:t>
            </a:r>
            <a:endParaRPr lang="en-GB" i="0" dirty="0">
              <a:cs typeface="Arial" charset="0"/>
            </a:endParaRP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391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533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713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004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21000">
                <a:schemeClr val="bg1"/>
              </a:gs>
              <a:gs pos="51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5364089" y="-330560"/>
            <a:ext cx="1651000" cy="190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6372200" y="-486590"/>
            <a:ext cx="1872208" cy="2058314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5175" y="916266"/>
            <a:ext cx="7694613" cy="280076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/>
            <a:endParaRPr lang="en-GB" altLang="ja-JP" i="0" dirty="0" smtClean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latin typeface="Arial"/>
            </a:endParaRPr>
          </a:p>
          <a:p>
            <a:pPr algn="l"/>
            <a:r>
              <a:rPr lang="ja-JP" alt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“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the contribution of lower-level processes to social interaction has hardly been considered. This has led philosophers to postulate complex intentional structures that often </a:t>
            </a:r>
            <a:r>
              <a:rPr 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seem 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to be beyond human cognitive ability in real-time social interactions.</a:t>
            </a:r>
            <a:r>
              <a:rPr lang="ja-JP" alt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”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</a:t>
            </a:r>
          </a:p>
          <a:p>
            <a:pPr algn="r"/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(Knoblich &amp; </a:t>
            </a:r>
            <a:r>
              <a:rPr lang="en-GB" i="0" dirty="0" err="1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Sebanz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2008: 2022)</a:t>
            </a:r>
          </a:p>
          <a:p>
            <a:pPr algn="r"/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42912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6" descr="Bratman 2small.jpg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971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others</a:t>
            </a:r>
            <a:r>
              <a:rPr lang="fr-FR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'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8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036820" y="2264543"/>
            <a:ext cx="360040" cy="43204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if</a:t>
            </a:r>
            <a:endParaRPr lang="en-GB" i="0" dirty="0">
              <a:solidFill>
                <a:schemeClr val="accent3"/>
              </a:solidFill>
              <a:effectLst>
                <a:glow rad="101600">
                  <a:schemeClr val="tx2">
                    <a:alpha val="75000"/>
                  </a:schemeClr>
                </a:glow>
              </a:effectLst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others</a:t>
            </a:r>
            <a:r>
              <a:rPr lang="fr-FR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'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73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</p:spTree>
    <p:extLst>
      <p:ext uri="{BB962C8B-B14F-4D97-AF65-F5344CB8AC3E}">
        <p14:creationId xmlns:p14="http://schemas.microsoft.com/office/powerpoint/2010/main" val="32097174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992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5174" y="3681606"/>
            <a:ext cx="34467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'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shared </a:t>
            </a:r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intentional agency consists, at bottom, in interconnected planning agency of the participants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.</a:t>
            </a:r>
            <a:r>
              <a:rPr lang="fr-FR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'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  </a:t>
            </a:r>
          </a:p>
          <a:p>
            <a:endParaRPr lang="en-US" i="0" dirty="0">
              <a:solidFill>
                <a:srgbClr val="FFFFFF"/>
              </a:solidFill>
              <a:effectLst>
                <a:glow rad="12700">
                  <a:schemeClr val="bg1">
                    <a:alpha val="75000"/>
                  </a:schemeClr>
                </a:glow>
              </a:effectLst>
            </a:endParaRPr>
          </a:p>
          <a:p>
            <a:pPr algn="r"/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(</a:t>
            </a:r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Bratman 2011, p. 11)</a:t>
            </a:r>
          </a:p>
        </p:txBody>
      </p:sp>
    </p:spTree>
    <p:extLst>
      <p:ext uri="{BB962C8B-B14F-4D97-AF65-F5344CB8AC3E}">
        <p14:creationId xmlns:p14="http://schemas.microsoft.com/office/powerpoint/2010/main" val="902197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21000">
                <a:schemeClr val="bg1"/>
              </a:gs>
              <a:gs pos="51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5364089" y="-330560"/>
            <a:ext cx="1651000" cy="190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6372200" y="-486590"/>
            <a:ext cx="1872208" cy="2058314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5175" y="916266"/>
            <a:ext cx="7694613" cy="280076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/>
            <a:endParaRPr lang="en-GB" altLang="ja-JP" i="0" dirty="0" smtClean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latin typeface="Arial"/>
            </a:endParaRPr>
          </a:p>
          <a:p>
            <a:pPr algn="l"/>
            <a:r>
              <a:rPr lang="ja-JP" alt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“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the contribution of lower-level processes to social interaction has hardly been considered. This has led philosophers to postulate complex intentional structures that often </a:t>
            </a:r>
            <a:r>
              <a:rPr 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seem 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to be beyond human cognitive ability in real-time social interactions.</a:t>
            </a:r>
            <a:r>
              <a:rPr lang="ja-JP" alt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”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</a:t>
            </a:r>
          </a:p>
          <a:p>
            <a:pPr algn="r"/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(Knoblich &amp; </a:t>
            </a:r>
            <a:r>
              <a:rPr lang="en-GB" i="0" dirty="0" err="1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Sebanz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2008: 2022)</a:t>
            </a:r>
          </a:p>
          <a:p>
            <a:pPr algn="r"/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256713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8606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2613311"/>
            <a:ext cx="1651000" cy="1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2457281"/>
            <a:ext cx="1872208" cy="2058314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4336647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16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2613311"/>
            <a:ext cx="1651000" cy="1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2457281"/>
            <a:ext cx="1872208" cy="2058314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4336647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0" b="98374" l="2823" r="94355">
                        <a14:foregroundMark x1="2823" y1="79675" x2="92742" y2="93089"/>
                        <a14:foregroundMark x1="46371" y1="19106" x2="46371" y2="19106"/>
                        <a14:foregroundMark x1="52016" y1="19106" x2="68952" y2="35366"/>
                        <a14:foregroundMark x1="41935" y1="19512" x2="31048" y2="36585"/>
                        <a14:foregroundMark x1="30645" y1="39431" x2="33468" y2="48374"/>
                        <a14:foregroundMark x1="29032" y1="86992" x2="57258" y2="91057"/>
                        <a14:foregroundMark x1="4839" y1="98374" x2="94355" y2="97967"/>
                        <a14:foregroundMark x1="33871" y1="69512" x2="40726" y2="83740"/>
                        <a14:foregroundMark x1="57661" y1="94309" x2="57661" y2="95528"/>
                        <a14:foregroundMark x1="46774" y1="14228" x2="39113" y2="17480"/>
                        <a14:foregroundMark x1="37097" y1="17886" x2="34274" y2="21138"/>
                        <a14:foregroundMark x1="32258" y1="22764" x2="31855" y2="25610"/>
                        <a14:foregroundMark x1="30242" y1="28455" x2="30242" y2="32520"/>
                        <a14:foregroundMark x1="29032" y1="30894" x2="37903" y2="30894"/>
                        <a14:foregroundMark x1="47984" y1="12602" x2="48387" y2="22764"/>
                        <a14:foregroundMark x1="46774" y1="12602" x2="47177" y2="17073"/>
                        <a14:foregroundMark x1="39113" y1="15854" x2="45968" y2="17480"/>
                        <a14:backgroundMark x1="83871" y1="41057" x2="77016" y2="71545"/>
                        <a14:backgroundMark x1="89919" y1="67073" x2="80645" y2="76829"/>
                        <a14:backgroundMark x1="92339" y1="84146" x2="92339" y2="8414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8220"/>
          <a:stretch/>
        </p:blipFill>
        <p:spPr>
          <a:xfrm>
            <a:off x="6156176" y="3373247"/>
            <a:ext cx="2592288" cy="23600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print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7000" l="10000" r="98667">
                        <a14:foregroundMark x1="65333" y1="16000" x2="86000" y2="48000"/>
                        <a14:foregroundMark x1="61333" y1="5000" x2="72667" y2="15000"/>
                        <a14:foregroundMark x1="83333" y1="95000" x2="92667" y2="97000"/>
                        <a14:foregroundMark x1="98667" y1="95000" x2="98667" y2="95000"/>
                        <a14:backgroundMark x1="45333" y1="11000" x2="45333" y2="11000"/>
                        <a14:backgroundMark x1="51333" y1="1000" x2="51333" y2="1000"/>
                        <a14:backgroundMark x1="36667" y1="35000" x2="36667" y2="35000"/>
                        <a14:backgroundMark x1="37333" y1="28000" x2="37333" y2="28000"/>
                        <a14:backgroundMark x1="53333" y1="1000" x2="53333" y2="1000"/>
                        <a14:backgroundMark x1="46667" y1="7000" x2="46667" y2="7000"/>
                        <a14:backgroundMark x1="47333" y1="95000" x2="47333" y2="95000"/>
                        <a14:backgroundMark x1="50667" y1="94000" x2="50667" y2="94000"/>
                        <a14:backgroundMark x1="54667" y1="90000" x2="54667" y2="90000"/>
                        <a14:backgroundMark x1="39333" y1="67000" x2="39333" y2="67000"/>
                        <a14:backgroundMark x1="35333" y1="53000" x2="35333" y2="53000"/>
                        <a14:backgroundMark x1="38000" y1="31000" x2="38000" y2="31000"/>
                        <a14:backgroundMark x1="54667" y1="0" x2="54667" y2="0"/>
                      </a14:backgroundRemoval>
                    </a14:imgEffect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699" t="2860"/>
          <a:stretch/>
        </p:blipFill>
        <p:spPr>
          <a:xfrm>
            <a:off x="5087749" y="3893266"/>
            <a:ext cx="1969028" cy="1839989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779912" y="5517232"/>
            <a:ext cx="514908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“human cognitive abilities ... [are] built upon social interaction” 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(Sinigaglia and Sparaci 2008)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15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4774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lumMod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14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060848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823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21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26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741368"/>
          </a:xfrm>
          <a:prstGeom prst="rect">
            <a:avLst/>
          </a:prstGeom>
          <a:solidFill>
            <a:schemeClr val="tx1">
              <a:alpha val="8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1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14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86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3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15716" y="3213557"/>
            <a:ext cx="51125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without shared intention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516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420400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1766518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5174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225986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395744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54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8204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68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45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rgbClr val="000000"/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rgbClr val="000000"/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5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0" y="1700808"/>
            <a:ext cx="4572000" cy="4752528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067944" y="0"/>
            <a:ext cx="1080120" cy="6858000"/>
          </a:xfrm>
          <a:prstGeom prst="rect">
            <a:avLst/>
          </a:prstGeom>
          <a:gradFill flip="none" rotWithShape="1">
            <a:gsLst>
              <a:gs pos="37000">
                <a:schemeClr val="bg1">
                  <a:alpha val="0"/>
                </a:schemeClr>
              </a:gs>
              <a:gs pos="8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39634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493211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1415112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75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tx2">
                    <a:alpha val="23000"/>
                  </a:schemeClr>
                </a:solidFill>
                <a:effectLst>
                  <a:glow rad="25400">
                    <a:schemeClr val="tx1">
                      <a:alpha val="23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87079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1556792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lumMod val="6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941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bg1">
                    <a:alpha val="67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2219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404664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31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70953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58651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5512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(Carpenter 2009, p. 381)</a:t>
            </a:r>
            <a:endParaRPr lang="en-US" i="0" dirty="0"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27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692698"/>
            <a:ext cx="806489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Grounding</a:t>
            </a:r>
          </a:p>
          <a:p>
            <a:pPr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events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 ground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E, if: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and E occur;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are each (perhaps improper) parts of E; and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every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event that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a proper part of E but does not overlap 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,...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caused by some or all of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Agency</a:t>
            </a:r>
            <a:endParaRPr lang="en-US" b="1" i="0" dirty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For an individual to be among the agents of an event is for there to be actions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which ground this event where the individual is an agent of one or more of these actions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 algn="r"/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(Adapted from </a:t>
            </a:r>
            <a:r>
              <a:rPr lang="en-US" i="0" dirty="0" err="1" smtClean="0">
                <a:effectLst>
                  <a:glow rad="101600">
                    <a:srgbClr val="000000"/>
                  </a:glow>
                </a:effectLst>
              </a:rPr>
              <a:t>Pietroski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1998)</a:t>
            </a:r>
            <a:endParaRPr lang="en-US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07504" y="3573016"/>
            <a:ext cx="8856984" cy="1728192"/>
          </a:xfrm>
          <a:prstGeom prst="round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64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692698"/>
            <a:ext cx="806489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Grounding</a:t>
            </a:r>
          </a:p>
          <a:p>
            <a:pPr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events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 ground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E, if: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and E occur;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are each (perhaps improper) parts of E; and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every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event that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a proper part of E but does not overlap 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,...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caused by some or all of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Agency</a:t>
            </a:r>
            <a:endParaRPr lang="en-US" b="1" i="0" dirty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For an individual to be among the agents of an event is for there to be actions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which ground this event where the individual is an agent of one or more of these actions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 algn="r"/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(Adapted from </a:t>
            </a:r>
            <a:r>
              <a:rPr lang="en-US" i="0" dirty="0" err="1" smtClean="0">
                <a:effectLst>
                  <a:glow rad="101600">
                    <a:srgbClr val="000000"/>
                  </a:glow>
                </a:effectLst>
              </a:rPr>
              <a:t>Pietroski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1998)</a:t>
            </a:r>
            <a:endParaRPr lang="en-US" i="0" dirty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101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1012334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34" name="Left Brace 33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95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770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4" name="Left Brace 23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786582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4123271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alpha val="5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43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2" name="Left Brace 11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024" y="1124744"/>
            <a:ext cx="3779912" cy="331236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708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0517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3646185"/>
            <a:ext cx="19996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0" dirty="0"/>
              <a:t> (or ’collective’) 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368306" y="3299279"/>
            <a:ext cx="1688232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195736" y="3212976"/>
            <a:ext cx="2281064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78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409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487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coordinates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represents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16" name="Curved Connector 15"/>
          <p:cNvCxnSpPr>
            <a:stCxn id="17" idx="0"/>
          </p:cNvCxnSpPr>
          <p:nvPr/>
        </p:nvCxnSpPr>
        <p:spPr bwMode="auto">
          <a:xfrm rot="15868923" flipH="1">
            <a:off x="4527243" y="1093307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7" name="Rounded Rectangle 16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???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8" name="Curved Connector 17"/>
          <p:cNvCxnSpPr>
            <a:stCxn id="17" idx="0"/>
          </p:cNvCxnSpPr>
          <p:nvPr/>
        </p:nvCxnSpPr>
        <p:spPr bwMode="auto">
          <a:xfrm rot="5400000">
            <a:off x="2282954" y="2165574"/>
            <a:ext cx="1104202" cy="1278637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38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coordinates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represents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16" name="Curved Connector 15"/>
          <p:cNvCxnSpPr>
            <a:stCxn id="17" idx="0"/>
          </p:cNvCxnSpPr>
          <p:nvPr/>
        </p:nvCxnSpPr>
        <p:spPr bwMode="auto">
          <a:xfrm rot="15868923" flipH="1">
            <a:off x="4527243" y="1093307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7" name="Rounded Rectangle 16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???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8" name="Curved Connector 17"/>
          <p:cNvCxnSpPr>
            <a:stCxn id="17" idx="0"/>
          </p:cNvCxnSpPr>
          <p:nvPr/>
        </p:nvCxnSpPr>
        <p:spPr bwMode="auto">
          <a:xfrm rot="5400000">
            <a:off x="2282954" y="2165574"/>
            <a:ext cx="1104202" cy="1278637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7450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1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Myriad We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4" y="1412776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Members of a flash mob simultaneously open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their newspapers noisily 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292082" y="1420330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Onlookers simultaneously open their </a:t>
            </a:r>
            <a:r>
              <a:rPr lang="en-GB" i="0" dirty="0">
                <a:solidFill>
                  <a:schemeClr val="tx1"/>
                </a:solidFill>
                <a:effectLst/>
                <a:cs typeface="Arial" charset="0"/>
              </a:rPr>
              <a:t>newspapers noisily 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2" y="3221679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Two friends walk to the metro station together.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292080" y="3229233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Two strangers walk the same route side-by-side.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28186" y="2420888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(cf. Searle 1990: </a:t>
            </a: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92)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56176" y="3862209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(Gilbert 1990)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48066" y="210126"/>
            <a:ext cx="345638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Merely Parallel </a:t>
            </a:r>
            <a:b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</a:b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Individual Agency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191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976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532" y="285409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532" y="451028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267745" y="3718193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95537" y="2566063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95537" y="4222247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67745" y="3358151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907704" y="3430159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1907704" y="4438271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3" name="Left Brace 12"/>
          <p:cNvSpPr/>
          <p:nvPr/>
        </p:nvSpPr>
        <p:spPr bwMode="auto">
          <a:xfrm rot="16200000">
            <a:off x="1871700" y="4330260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1540" y="6310481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265621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221658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12" name="Rectangle 11"/>
          <p:cNvSpPr/>
          <p:nvPr/>
        </p:nvSpPr>
        <p:spPr bwMode="auto">
          <a:xfrm>
            <a:off x="395536" y="332656"/>
            <a:ext cx="8424936" cy="3672408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139" y="369240"/>
            <a:ext cx="7796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It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 seems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useful to draw a distinction between elementary or thin forms of joint action common to humans and other social mammals and sophisticated or thick forms of joint action, perhaps unique to the human species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(Pacherie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Dokic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2006, 110)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695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15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975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3238" name="Oval 6"/>
          <p:cNvSpPr>
            <a:spLocks noChangeArrowheads="1"/>
          </p:cNvSpPr>
          <p:nvPr/>
        </p:nvSpPr>
        <p:spPr bwMode="auto">
          <a:xfrm>
            <a:off x="1546151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 flipV="1">
            <a:off x="1890639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1114351" y="444182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/>
              <a:t>sting</a:t>
            </a:r>
          </a:p>
        </p:txBody>
      </p:sp>
      <p:sp>
        <p:nvSpPr>
          <p:cNvPr id="223241" name="Oval 9"/>
          <p:cNvSpPr>
            <a:spLocks noChangeArrowheads="1"/>
          </p:cNvSpPr>
          <p:nvPr/>
        </p:nvSpPr>
        <p:spPr bwMode="auto">
          <a:xfrm>
            <a:off x="1258814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2" name="Line 10"/>
          <p:cNvSpPr>
            <a:spLocks noChangeShapeType="1"/>
          </p:cNvSpPr>
          <p:nvPr/>
        </p:nvSpPr>
        <p:spPr bwMode="auto">
          <a:xfrm flipV="1">
            <a:off x="1619176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3" name="Text Box 11"/>
          <p:cNvSpPr txBox="1">
            <a:spLocks noChangeArrowheads="1"/>
          </p:cNvSpPr>
          <p:nvPr/>
        </p:nvSpPr>
        <p:spPr bwMode="auto">
          <a:xfrm>
            <a:off x="827014" y="3789363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4" name="Oval 12"/>
          <p:cNvSpPr>
            <a:spLocks noChangeArrowheads="1"/>
          </p:cNvSpPr>
          <p:nvPr/>
        </p:nvSpPr>
        <p:spPr bwMode="auto">
          <a:xfrm>
            <a:off x="1187376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5" name="Line 13"/>
          <p:cNvSpPr>
            <a:spLocks noChangeShapeType="1"/>
          </p:cNvSpPr>
          <p:nvPr/>
        </p:nvSpPr>
        <p:spPr bwMode="auto">
          <a:xfrm>
            <a:off x="1547739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6" name="Text Box 14"/>
          <p:cNvSpPr txBox="1">
            <a:spLocks noChangeArrowheads="1"/>
          </p:cNvSpPr>
          <p:nvPr/>
        </p:nvSpPr>
        <p:spPr bwMode="auto">
          <a:xfrm>
            <a:off x="755576" y="3068638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7" name="Oval 15"/>
          <p:cNvSpPr>
            <a:spLocks noChangeArrowheads="1"/>
          </p:cNvSpPr>
          <p:nvPr/>
        </p:nvSpPr>
        <p:spPr bwMode="auto">
          <a:xfrm>
            <a:off x="1330251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1690614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9" name="Text Box 17"/>
          <p:cNvSpPr txBox="1">
            <a:spLocks noChangeArrowheads="1"/>
          </p:cNvSpPr>
          <p:nvPr/>
        </p:nvSpPr>
        <p:spPr bwMode="auto">
          <a:xfrm>
            <a:off x="898451" y="23495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50" name="Oval 18"/>
          <p:cNvSpPr>
            <a:spLocks noChangeArrowheads="1"/>
          </p:cNvSpPr>
          <p:nvPr/>
        </p:nvSpPr>
        <p:spPr bwMode="auto">
          <a:xfrm>
            <a:off x="1690614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>
            <a:off x="2035101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2" name="Text Box 20"/>
          <p:cNvSpPr txBox="1">
            <a:spLocks noChangeArrowheads="1"/>
          </p:cNvSpPr>
          <p:nvPr/>
        </p:nvSpPr>
        <p:spPr bwMode="auto">
          <a:xfrm>
            <a:off x="1258814" y="17018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C0C0"/>
                </a:solidFill>
              </a:rPr>
              <a:t>sting</a:t>
            </a:r>
          </a:p>
        </p:txBody>
      </p:sp>
      <p:sp>
        <p:nvSpPr>
          <p:cNvPr id="223253" name="Oval 21"/>
          <p:cNvSpPr>
            <a:spLocks noChangeArrowheads="1"/>
          </p:cNvSpPr>
          <p:nvPr/>
        </p:nvSpPr>
        <p:spPr bwMode="auto">
          <a:xfrm>
            <a:off x="2338314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4" name="Line 22"/>
          <p:cNvSpPr>
            <a:spLocks noChangeShapeType="1"/>
          </p:cNvSpPr>
          <p:nvPr/>
        </p:nvSpPr>
        <p:spPr bwMode="auto">
          <a:xfrm>
            <a:off x="2635176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1906514" y="11303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969696"/>
                </a:solidFill>
              </a:rPr>
              <a:t>sting</a:t>
            </a:r>
          </a:p>
        </p:txBody>
      </p:sp>
      <p:sp>
        <p:nvSpPr>
          <p:cNvPr id="223256" name="Oval 24"/>
          <p:cNvSpPr>
            <a:spLocks noChangeArrowheads="1"/>
          </p:cNvSpPr>
          <p:nvPr/>
        </p:nvSpPr>
        <p:spPr bwMode="auto">
          <a:xfrm>
            <a:off x="3059039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>
            <a:off x="3274939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8" name="Text Box 26"/>
          <p:cNvSpPr txBox="1">
            <a:spLocks noChangeArrowheads="1"/>
          </p:cNvSpPr>
          <p:nvPr/>
        </p:nvSpPr>
        <p:spPr bwMode="auto">
          <a:xfrm>
            <a:off x="2482776" y="33337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sting</a:t>
            </a:r>
          </a:p>
        </p:txBody>
      </p:sp>
      <p:sp>
        <p:nvSpPr>
          <p:cNvPr id="223259" name="Oval 27"/>
          <p:cNvSpPr>
            <a:spLocks noChangeArrowheads="1"/>
          </p:cNvSpPr>
          <p:nvPr/>
        </p:nvSpPr>
        <p:spPr bwMode="auto">
          <a:xfrm>
            <a:off x="3238426" y="2600325"/>
            <a:ext cx="1009650" cy="1009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3260" name="Oval 28"/>
          <p:cNvSpPr>
            <a:spLocks noChangeArrowheads="1"/>
          </p:cNvSpPr>
          <p:nvPr/>
        </p:nvSpPr>
        <p:spPr bwMode="auto">
          <a:xfrm>
            <a:off x="3706739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61" name="Line 29"/>
          <p:cNvSpPr>
            <a:spLocks noChangeShapeType="1"/>
          </p:cNvSpPr>
          <p:nvPr/>
        </p:nvSpPr>
        <p:spPr bwMode="auto">
          <a:xfrm flipH="1">
            <a:off x="3851201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62" name="Text Box 30"/>
          <p:cNvSpPr txBox="1">
            <a:spLocks noChangeArrowheads="1"/>
          </p:cNvSpPr>
          <p:nvPr/>
        </p:nvSpPr>
        <p:spPr bwMode="auto">
          <a:xfrm>
            <a:off x="3203501" y="26035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333333"/>
                </a:solidFill>
              </a:rPr>
              <a:t>sting</a:t>
            </a:r>
          </a:p>
        </p:txBody>
      </p:sp>
      <p:sp>
        <p:nvSpPr>
          <p:cNvPr id="223263" name="Text Box 31"/>
          <p:cNvSpPr txBox="1">
            <a:spLocks noChangeArrowheads="1"/>
          </p:cNvSpPr>
          <p:nvPr/>
        </p:nvSpPr>
        <p:spPr bwMode="auto">
          <a:xfrm>
            <a:off x="3238426" y="2724150"/>
            <a:ext cx="1008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</a:rPr>
              <a:t>death of fly</a:t>
            </a:r>
          </a:p>
        </p:txBody>
      </p:sp>
      <p:sp>
        <p:nvSpPr>
          <p:cNvPr id="223264" name="Oval 32"/>
          <p:cNvSpPr>
            <a:spLocks noChangeArrowheads="1"/>
          </p:cNvSpPr>
          <p:nvPr/>
        </p:nvSpPr>
        <p:spPr bwMode="auto">
          <a:xfrm>
            <a:off x="3292401" y="2654300"/>
            <a:ext cx="900113" cy="900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640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ounterexample-environm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2130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12" name="Rectangle 11"/>
          <p:cNvSpPr/>
          <p:nvPr/>
        </p:nvSpPr>
        <p:spPr bwMode="auto">
          <a:xfrm>
            <a:off x="395536" y="332656"/>
            <a:ext cx="8424936" cy="3672408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139" y="369240"/>
            <a:ext cx="7796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It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 seems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useful to draw a distinction between elementary or thin forms of joint action common to humans and other social mammals and sophisticated or thick forms of joint action, perhaps unique to the human species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(Pacherie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Dokic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2006, 110)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222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2675256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1703873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6300192" y="3068960"/>
            <a:ext cx="144016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317296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847702" y="3429000"/>
            <a:ext cx="108012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effect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730737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811893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 is a distributive goal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it is an outcome to which each agent’s actions are individually directed and it is possible that: all actions succeed relative to this outcome.</a:t>
            </a:r>
            <a:endParaRPr lang="en-US" i="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83568" y="2420888"/>
            <a:ext cx="84604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99592" y="1018904"/>
            <a:ext cx="7920880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err="1" smtClean="0">
                <a:effectLst>
                  <a:glow rad="127000">
                    <a:schemeClr val="tx1"/>
                  </a:glow>
                </a:effectLst>
              </a:rPr>
              <a:t>etc</a:t>
            </a:r>
            <a:r>
              <a:rPr lang="en-US" sz="9900" i="0" dirty="0" smtClean="0">
                <a:effectLst>
                  <a:glow rad="127000">
                    <a:schemeClr val="tx1"/>
                  </a:glow>
                </a:effectLst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779615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1140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9263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lumMod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mindreading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could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play no significant role in explaining how sophisticated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forms of mindreading emerge.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9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8376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mindreading.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11560" y="4459759"/>
            <a:ext cx="7920880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2</a:t>
            </a:r>
            <a:r>
              <a:rPr lang="en-US" sz="9900" i="0" baseline="3000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nd</a:t>
            </a: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 objection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779912" y="5806425"/>
            <a:ext cx="5040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presupposes sophisticated mindreading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4878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811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83568" y="476672"/>
            <a:ext cx="359092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painting a house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(Bratman 1992)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lifting a heavy sofa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(Velleman 1997)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preparing a hollandaise sauce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(Searle 1990)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going to Chicago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(Kutz 2000)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walking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(Gilbert 1990)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441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52415</TotalTime>
  <Words>6153</Words>
  <Application>Microsoft Macintosh PowerPoint</Application>
  <PresentationFormat>On-screen Show (4:3)</PresentationFormat>
  <Paragraphs>929</Paragraphs>
  <Slides>94</Slides>
  <Notes>73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1936</cp:revision>
  <cp:lastPrinted>2011-11-02T21:41:02Z</cp:lastPrinted>
  <dcterms:created xsi:type="dcterms:W3CDTF">2010-11-22T10:27:15Z</dcterms:created>
  <dcterms:modified xsi:type="dcterms:W3CDTF">2012-11-12T21:40:17Z</dcterms:modified>
  <cp:category/>
</cp:coreProperties>
</file>